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Montserrat Medium" charset="1" panose="00000600000000000000"/>
      <p:regular r:id="rId11"/>
    </p:embeddedFont>
    <p:embeddedFont>
      <p:font typeface="Montserrat Bold" charset="1" panose="00000800000000000000"/>
      <p:regular r:id="rId12"/>
    </p:embeddedFont>
    <p:embeddedFont>
      <p:font typeface="Montserrat" charset="1" panose="00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https://lex.uz/uz/docs/-5378966" TargetMode="External" Type="http://schemas.openxmlformats.org/officeDocument/2006/relationships/hyperlink"/><Relationship Id="rId4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3730752" y="-4795436"/>
            <a:ext cx="10287000" cy="19877872"/>
            <a:chOff x="0" y="0"/>
            <a:chExt cx="2709333" cy="5235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5235324"/>
            </a:xfrm>
            <a:custGeom>
              <a:avLst/>
              <a:gdLst/>
              <a:ahLst/>
              <a:cxnLst/>
              <a:rect r="r" b="b" t="t" l="l"/>
              <a:pathLst>
                <a:path h="5235324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5235324"/>
                  </a:lnTo>
                  <a:lnTo>
                    <a:pt x="0" y="5235324"/>
                  </a:lnTo>
                  <a:close/>
                </a:path>
              </a:pathLst>
            </a:custGeom>
            <a:solidFill>
              <a:srgbClr val="F4F4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3" cy="5273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888148" y="923925"/>
            <a:ext cx="13335428" cy="8050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3"/>
              </a:lnSpc>
              <a:spcBef>
                <a:spcPct val="0"/>
              </a:spcBef>
            </a:pPr>
            <a:r>
              <a:rPr lang="en-US" b="true" sz="5417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 algn="ctr">
              <a:lnSpc>
                <a:spcPts val="7583"/>
              </a:lnSpc>
              <a:spcBef>
                <a:spcPct val="0"/>
              </a:spcBef>
            </a:pPr>
            <a:r>
              <a:rPr lang="en-US" b="true" sz="5417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O‘zbekiston Respublikasi professional ta’lim tizimida “dual talim”ni tashkil etish chora tadbirlari to‘g‘risida</a:t>
            </a:r>
          </a:p>
          <a:p>
            <a:pPr algn="ctr">
              <a:lnSpc>
                <a:spcPts val="8624"/>
              </a:lnSpc>
              <a:spcBef>
                <a:spcPct val="0"/>
              </a:spcBef>
            </a:pPr>
          </a:p>
          <a:p>
            <a:pPr algn="ctr">
              <a:lnSpc>
                <a:spcPts val="8624"/>
              </a:lnSpc>
              <a:spcBef>
                <a:spcPct val="0"/>
              </a:spcBef>
            </a:pPr>
          </a:p>
          <a:p>
            <a:pPr algn="ctr">
              <a:lnSpc>
                <a:spcPts val="8624"/>
              </a:lnSpc>
              <a:spcBef>
                <a:spcPct val="0"/>
              </a:spcBef>
            </a:pPr>
            <a:r>
              <a:rPr lang="en-US" b="true" sz="61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TAQDIMOT</a:t>
            </a:r>
          </a:p>
          <a:p>
            <a:pPr algn="ctr">
              <a:lnSpc>
                <a:spcPts val="7583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46165" y="561538"/>
            <a:ext cx="1853792" cy="1889404"/>
          </a:xfrm>
          <a:custGeom>
            <a:avLst/>
            <a:gdLst/>
            <a:ahLst/>
            <a:cxnLst/>
            <a:rect r="r" b="b" t="t" l="l"/>
            <a:pathLst>
              <a:path h="1889404" w="1853792">
                <a:moveTo>
                  <a:pt x="0" y="0"/>
                </a:moveTo>
                <a:lnTo>
                  <a:pt x="1853791" y="0"/>
                </a:lnTo>
                <a:lnTo>
                  <a:pt x="1853791" y="1889404"/>
                </a:lnTo>
                <a:lnTo>
                  <a:pt x="0" y="1889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927" t="0" r="-55834" b="-5259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478173" y="-1683498"/>
            <a:ext cx="10287000" cy="13653995"/>
            <a:chOff x="0" y="0"/>
            <a:chExt cx="2709333" cy="35961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596114"/>
            </a:xfrm>
            <a:custGeom>
              <a:avLst/>
              <a:gdLst/>
              <a:ahLst/>
              <a:cxnLst/>
              <a:rect r="r" b="b" t="t" l="l"/>
              <a:pathLst>
                <a:path h="3596114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596114"/>
                  </a:lnTo>
                  <a:lnTo>
                    <a:pt x="0" y="3596114"/>
                  </a:lnTo>
                  <a:close/>
                </a:path>
              </a:pathLst>
            </a:custGeom>
            <a:solidFill>
              <a:srgbClr val="CBCDCD">
                <a:alpha val="57647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3" cy="36342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-3278504" y="2213820"/>
            <a:ext cx="10287000" cy="5859359"/>
            <a:chOff x="0" y="0"/>
            <a:chExt cx="2709333" cy="154320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3" cy="1543206"/>
            </a:xfrm>
            <a:custGeom>
              <a:avLst/>
              <a:gdLst/>
              <a:ahLst/>
              <a:cxnLst/>
              <a:rect r="r" b="b" t="t" l="l"/>
              <a:pathLst>
                <a:path h="1543206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543206"/>
                  </a:lnTo>
                  <a:lnTo>
                    <a:pt x="0" y="1543206"/>
                  </a:lnTo>
                  <a:close/>
                </a:path>
              </a:pathLst>
            </a:custGeom>
            <a:solidFill>
              <a:srgbClr val="F4F4F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3" cy="15813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-3278504" y="2213820"/>
            <a:ext cx="10287000" cy="5859359"/>
            <a:chOff x="0" y="0"/>
            <a:chExt cx="2709333" cy="15432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1543206"/>
            </a:xfrm>
            <a:custGeom>
              <a:avLst/>
              <a:gdLst/>
              <a:ahLst/>
              <a:cxnLst/>
              <a:rect r="r" b="b" t="t" l="l"/>
              <a:pathLst>
                <a:path h="1543206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543206"/>
                  </a:lnTo>
                  <a:lnTo>
                    <a:pt x="0" y="1543206"/>
                  </a:lnTo>
                  <a:close/>
                </a:path>
              </a:pathLst>
            </a:custGeom>
            <a:solidFill>
              <a:srgbClr val="F4F4E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709333" cy="15813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27023" y="2434153"/>
            <a:ext cx="7934582" cy="5418695"/>
          </a:xfrm>
          <a:custGeom>
            <a:avLst/>
            <a:gdLst/>
            <a:ahLst/>
            <a:cxnLst/>
            <a:rect r="r" b="b" t="t" l="l"/>
            <a:pathLst>
              <a:path h="5418695" w="7934582">
                <a:moveTo>
                  <a:pt x="0" y="0"/>
                </a:moveTo>
                <a:lnTo>
                  <a:pt x="7934583" y="0"/>
                </a:lnTo>
                <a:lnTo>
                  <a:pt x="7934583" y="5418694"/>
                </a:lnTo>
                <a:lnTo>
                  <a:pt x="0" y="54186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81" t="0" r="-3386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9441790" y="591623"/>
            <a:ext cx="8053643" cy="9027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27"/>
              </a:lnSpc>
            </a:pPr>
            <a:r>
              <a:rPr lang="en-US" sz="39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O‘zbekiston Respublikasi Vazirlar Mahkamasining 2021-yil 29-martdagi 163-sonli </a:t>
            </a:r>
            <a:r>
              <a:rPr lang="en-US" sz="39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qarorda “Ta’lim to‘g‘risida”gi O‘zbekiston Respublikasi qonuniga muvofiq yoshlarning kasblar va mutaxassisliklarni egallashga bo‘lgan qiziqishlarini qo‘llab-quvvatlash uchun keng imkoniyatlar yaratish hamda professional ta’lim tizimida dual ta’limni tashkil etish maqsadida Vazirlar Mahkamasi qarori.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46165" y="561538"/>
            <a:ext cx="1853792" cy="1889404"/>
          </a:xfrm>
          <a:custGeom>
            <a:avLst/>
            <a:gdLst/>
            <a:ahLst/>
            <a:cxnLst/>
            <a:rect r="r" b="b" t="t" l="l"/>
            <a:pathLst>
              <a:path h="1889404" w="1853792">
                <a:moveTo>
                  <a:pt x="0" y="0"/>
                </a:moveTo>
                <a:lnTo>
                  <a:pt x="1853791" y="0"/>
                </a:lnTo>
                <a:lnTo>
                  <a:pt x="1853791" y="1889404"/>
                </a:lnTo>
                <a:lnTo>
                  <a:pt x="0" y="18894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 l="-49927" t="0" r="-55834" b="-5259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2803912" y="809916"/>
            <a:ext cx="10287000" cy="8667168"/>
            <a:chOff x="0" y="0"/>
            <a:chExt cx="2709333" cy="22827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2282711"/>
            </a:xfrm>
            <a:custGeom>
              <a:avLst/>
              <a:gdLst/>
              <a:ahLst/>
              <a:cxnLst/>
              <a:rect r="r" b="b" t="t" l="l"/>
              <a:pathLst>
                <a:path h="2282711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2282711"/>
                  </a:lnTo>
                  <a:lnTo>
                    <a:pt x="0" y="2282711"/>
                  </a:lnTo>
                  <a:close/>
                </a:path>
              </a:pathLst>
            </a:custGeom>
            <a:solidFill>
              <a:srgbClr val="F4F4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3" cy="2320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1400007" y="2213820"/>
            <a:ext cx="10287000" cy="5859359"/>
            <a:chOff x="0" y="0"/>
            <a:chExt cx="2709333" cy="154320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3" cy="1543206"/>
            </a:xfrm>
            <a:custGeom>
              <a:avLst/>
              <a:gdLst/>
              <a:ahLst/>
              <a:cxnLst/>
              <a:rect r="r" b="b" t="t" l="l"/>
              <a:pathLst>
                <a:path h="1543206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543206"/>
                  </a:lnTo>
                  <a:lnTo>
                    <a:pt x="0" y="1543206"/>
                  </a:lnTo>
                  <a:close/>
                </a:path>
              </a:pathLst>
            </a:custGeom>
            <a:solidFill>
              <a:srgbClr val="F4F4E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3" cy="15813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1663414" y="-1663414"/>
            <a:ext cx="10287000" cy="13613828"/>
            <a:chOff x="0" y="0"/>
            <a:chExt cx="2709333" cy="358553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3585535"/>
            </a:xfrm>
            <a:custGeom>
              <a:avLst/>
              <a:gdLst/>
              <a:ahLst/>
              <a:cxnLst/>
              <a:rect r="r" b="b" t="t" l="l"/>
              <a:pathLst>
                <a:path h="3585535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585535"/>
                  </a:lnTo>
                  <a:lnTo>
                    <a:pt x="0" y="3585535"/>
                  </a:lnTo>
                  <a:close/>
                </a:path>
              </a:pathLst>
            </a:custGeom>
            <a:solidFill>
              <a:srgbClr val="CBCDCD">
                <a:alpha val="58824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709333" cy="36236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9778484" y="2443658"/>
            <a:ext cx="8024908" cy="5009242"/>
          </a:xfrm>
          <a:custGeom>
            <a:avLst/>
            <a:gdLst/>
            <a:ahLst/>
            <a:cxnLst/>
            <a:rect r="r" b="b" t="t" l="l"/>
            <a:pathLst>
              <a:path h="5009242" w="8024908">
                <a:moveTo>
                  <a:pt x="0" y="0"/>
                </a:moveTo>
                <a:lnTo>
                  <a:pt x="8024907" y="0"/>
                </a:lnTo>
                <a:lnTo>
                  <a:pt x="8024907" y="5009243"/>
                </a:lnTo>
                <a:lnTo>
                  <a:pt x="0" y="5009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770280"/>
            <a:ext cx="7592563" cy="867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19"/>
              </a:lnSpc>
              <a:spcBef>
                <a:spcPct val="0"/>
              </a:spcBef>
            </a:pPr>
            <a:r>
              <a:rPr lang="en-US" sz="35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O‘zbekiston Respublikasi Vazirlar Mahkamasining 2022-yil 4-apreldagi 153-sonli qarori tahririda O‘zbekiston Respublikasi hukumatining ayrim qarorlariga o‘zgartirishlar kiritish to‘g‘risida (O‘zbekiston Respublikasining “normativ-huquqiy hujjatlar to‘g‘risida” 2021-yil 20-apreldagi O‘RQ-682-sonli qonuni). O‘zbekiston Respublikasining “n</a:t>
            </a:r>
            <a:r>
              <a:rPr lang="en-US" sz="3513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35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rma</a:t>
            </a:r>
            <a:r>
              <a:rPr lang="en-US" sz="3513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35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iv-</a:t>
            </a:r>
            <a:r>
              <a:rPr lang="en-US" sz="3513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US" sz="35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uquqiy</a:t>
            </a:r>
            <a:r>
              <a:rPr lang="en-US" sz="3513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hujj</a:t>
            </a:r>
            <a:r>
              <a:rPr lang="en-US" sz="3513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35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tlar to‘g‘risida”gi</a:t>
            </a:r>
            <a:r>
              <a:rPr lang="en-US" sz="3513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3" tooltip="https://lex.uz/uz/docs/-5378966"/>
              </a:rPr>
              <a:t> </a:t>
            </a:r>
            <a:r>
              <a:rPr lang="en-US" sz="35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qonuniga muvofiq Vazirlar Mahkamasi qarori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46165" y="561538"/>
            <a:ext cx="1853792" cy="1889404"/>
          </a:xfrm>
          <a:custGeom>
            <a:avLst/>
            <a:gdLst/>
            <a:ahLst/>
            <a:cxnLst/>
            <a:rect r="r" b="b" t="t" l="l"/>
            <a:pathLst>
              <a:path h="1889404" w="1853792">
                <a:moveTo>
                  <a:pt x="0" y="0"/>
                </a:moveTo>
                <a:lnTo>
                  <a:pt x="1853791" y="0"/>
                </a:lnTo>
                <a:lnTo>
                  <a:pt x="1853791" y="1889404"/>
                </a:lnTo>
                <a:lnTo>
                  <a:pt x="0" y="18894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l="-49927" t="0" r="-55834" b="-5259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4000500" y="-4000500"/>
            <a:ext cx="10287000" cy="18288000"/>
            <a:chOff x="0" y="0"/>
            <a:chExt cx="2709333" cy="481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4816592"/>
            </a:xfrm>
            <a:custGeom>
              <a:avLst/>
              <a:gdLst/>
              <a:ahLst/>
              <a:cxnLst/>
              <a:rect r="r" b="b" t="t" l="l"/>
              <a:pathLst>
                <a:path h="481659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CBCDCD">
                <a:alpha val="57647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3" cy="4854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-527311" y="-95529"/>
            <a:ext cx="5528373" cy="5558761"/>
            <a:chOff x="0" y="0"/>
            <a:chExt cx="1456032" cy="14640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56032" cy="1464036"/>
            </a:xfrm>
            <a:custGeom>
              <a:avLst/>
              <a:gdLst/>
              <a:ahLst/>
              <a:cxnLst/>
              <a:rect r="r" b="b" t="t" l="l"/>
              <a:pathLst>
                <a:path h="1464036" w="1456032">
                  <a:moveTo>
                    <a:pt x="0" y="0"/>
                  </a:moveTo>
                  <a:lnTo>
                    <a:pt x="1456032" y="0"/>
                  </a:lnTo>
                  <a:lnTo>
                    <a:pt x="1456032" y="1464036"/>
                  </a:lnTo>
                  <a:lnTo>
                    <a:pt x="0" y="1464036"/>
                  </a:lnTo>
                  <a:close/>
                </a:path>
              </a:pathLst>
            </a:custGeom>
            <a:solidFill>
              <a:srgbClr val="F4F4F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456032" cy="1502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88512" y="2414494"/>
            <a:ext cx="7679751" cy="5458012"/>
          </a:xfrm>
          <a:custGeom>
            <a:avLst/>
            <a:gdLst/>
            <a:ahLst/>
            <a:cxnLst/>
            <a:rect r="r" b="b" t="t" l="l"/>
            <a:pathLst>
              <a:path h="5458012" w="7679751">
                <a:moveTo>
                  <a:pt x="0" y="0"/>
                </a:moveTo>
                <a:lnTo>
                  <a:pt x="7679752" y="0"/>
                </a:lnTo>
                <a:lnTo>
                  <a:pt x="7679752" y="5458012"/>
                </a:lnTo>
                <a:lnTo>
                  <a:pt x="0" y="5458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496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565667" y="657865"/>
            <a:ext cx="7870084" cy="9504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05"/>
              </a:lnSpc>
            </a:pPr>
            <a:r>
              <a:rPr lang="en-US" sz="386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O‘zbekiston Respublikasi Vazirlar Mahkamasining 2023-yil 7-dekabrdagi 647-sonli qarorida Professional ta’lim muassasalariga yil davomida o‘quvchilarni dual ta’lim shaklida o‘qishga qabul qilish tizimi joriy etilishi munosabati bilan O‘zbekiston Respublikasi hukumatining ayrim qarorlariga o‘zgartirish va qo‘shimchalar kiritish to‘g‘risida qarori.</a:t>
            </a:r>
          </a:p>
          <a:p>
            <a:pPr algn="just">
              <a:lnSpc>
                <a:spcPts val="5405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46165" y="561538"/>
            <a:ext cx="1853792" cy="1889404"/>
          </a:xfrm>
          <a:custGeom>
            <a:avLst/>
            <a:gdLst/>
            <a:ahLst/>
            <a:cxnLst/>
            <a:rect r="r" b="b" t="t" l="l"/>
            <a:pathLst>
              <a:path h="1889404" w="1853792">
                <a:moveTo>
                  <a:pt x="0" y="0"/>
                </a:moveTo>
                <a:lnTo>
                  <a:pt x="1853791" y="0"/>
                </a:lnTo>
                <a:lnTo>
                  <a:pt x="1853791" y="1889404"/>
                </a:lnTo>
                <a:lnTo>
                  <a:pt x="0" y="18894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 l="-49927" t="0" r="-55834" b="-5259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4000500" y="-4000500"/>
            <a:ext cx="10287000" cy="18288000"/>
            <a:chOff x="0" y="0"/>
            <a:chExt cx="2709333" cy="481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4816592"/>
            </a:xfrm>
            <a:custGeom>
              <a:avLst/>
              <a:gdLst/>
              <a:ahLst/>
              <a:cxnLst/>
              <a:rect r="r" b="b" t="t" l="l"/>
              <a:pathLst>
                <a:path h="481659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CBCDCD">
                <a:alpha val="57647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3" cy="4854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2848010" y="-152623"/>
            <a:ext cx="5287367" cy="5592612"/>
            <a:chOff x="0" y="0"/>
            <a:chExt cx="1392558" cy="14729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2558" cy="1472951"/>
            </a:xfrm>
            <a:custGeom>
              <a:avLst/>
              <a:gdLst/>
              <a:ahLst/>
              <a:cxnLst/>
              <a:rect r="r" b="b" t="t" l="l"/>
              <a:pathLst>
                <a:path h="1472951" w="1392558">
                  <a:moveTo>
                    <a:pt x="0" y="0"/>
                  </a:moveTo>
                  <a:lnTo>
                    <a:pt x="1392558" y="0"/>
                  </a:lnTo>
                  <a:lnTo>
                    <a:pt x="1392558" y="1472951"/>
                  </a:lnTo>
                  <a:lnTo>
                    <a:pt x="0" y="1472951"/>
                  </a:lnTo>
                  <a:close/>
                </a:path>
              </a:pathLst>
            </a:custGeom>
            <a:solidFill>
              <a:srgbClr val="F4F4F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92558" cy="15110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842264" y="2205126"/>
            <a:ext cx="8417036" cy="6164482"/>
          </a:xfrm>
          <a:custGeom>
            <a:avLst/>
            <a:gdLst/>
            <a:ahLst/>
            <a:cxnLst/>
            <a:rect r="r" b="b" t="t" l="l"/>
            <a:pathLst>
              <a:path h="6164482" w="8417036">
                <a:moveTo>
                  <a:pt x="0" y="0"/>
                </a:moveTo>
                <a:lnTo>
                  <a:pt x="8417036" y="0"/>
                </a:lnTo>
                <a:lnTo>
                  <a:pt x="8417036" y="6164482"/>
                </a:lnTo>
                <a:lnTo>
                  <a:pt x="0" y="61644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17" t="0" r="-3308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46165" y="1446423"/>
            <a:ext cx="7284717" cy="7596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8"/>
              </a:lnSpc>
              <a:spcBef>
                <a:spcPct val="0"/>
              </a:spcBef>
            </a:pPr>
            <a:r>
              <a:rPr lang="en-US" sz="43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O‘zbekiston Respublikasi Prezidentining 2024- yil 16-oktabrdagi PF-158-sonli “Kasbiy ta’limda malakali kadrlar tayyorlash tizimini yanada takomillashtirish va xalqaro ta’lim dasturlarini joriy qilish chora-tadbirlari” to‘g‘risida farmoni.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46165" y="561538"/>
            <a:ext cx="1853792" cy="1889404"/>
          </a:xfrm>
          <a:custGeom>
            <a:avLst/>
            <a:gdLst/>
            <a:ahLst/>
            <a:cxnLst/>
            <a:rect r="r" b="b" t="t" l="l"/>
            <a:pathLst>
              <a:path h="1889404" w="1853792">
                <a:moveTo>
                  <a:pt x="0" y="0"/>
                </a:moveTo>
                <a:lnTo>
                  <a:pt x="1853791" y="0"/>
                </a:lnTo>
                <a:lnTo>
                  <a:pt x="1853791" y="1889404"/>
                </a:lnTo>
                <a:lnTo>
                  <a:pt x="0" y="18894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-49927" t="0" r="-55834" b="-5259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DAGb328QJpA</dc:identifier>
  <dcterms:modified xsi:type="dcterms:W3CDTF">2011-08-01T06:04:30Z</dcterms:modified>
  <cp:revision>1</cp:revision>
  <dc:title>Dual ta'lim va kasbiy ta'lim bo'yicha Prezident qarorlari, Prezident farmonlari va Vazirlar mahkami qarorlari.</dc:title>
</cp:coreProperties>
</file>